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8" r:id="rId4"/>
    <p:sldMasterId id="2147483693" r:id="rId5"/>
    <p:sldMasterId id="2147483708" r:id="rId6"/>
    <p:sldMasterId id="2147483723" r:id="rId7"/>
    <p:sldMasterId id="2147483738" r:id="rId8"/>
    <p:sldMasterId id="2147483753" r:id="rId9"/>
    <p:sldMasterId id="2147483768" r:id="rId10"/>
    <p:sldMasterId id="2147483783" r:id="rId11"/>
    <p:sldMasterId id="2147483798" r:id="rId12"/>
  </p:sldMasterIdLst>
  <p:notesMasterIdLst>
    <p:notesMasterId r:id="rId15"/>
  </p:notesMasterIdLst>
  <p:handoutMasterIdLst>
    <p:handoutMasterId r:id="rId34"/>
  </p:handoutMasterIdLst>
  <p:sldIdLst>
    <p:sldId id="256" r:id="rId13"/>
    <p:sldId id="308" r:id="rId14"/>
    <p:sldId id="303" r:id="rId16"/>
    <p:sldId id="334" r:id="rId17"/>
    <p:sldId id="333" r:id="rId18"/>
    <p:sldId id="348" r:id="rId19"/>
    <p:sldId id="338" r:id="rId20"/>
    <p:sldId id="339" r:id="rId21"/>
    <p:sldId id="340" r:id="rId22"/>
    <p:sldId id="341" r:id="rId23"/>
    <p:sldId id="342" r:id="rId24"/>
    <p:sldId id="343" r:id="rId25"/>
    <p:sldId id="345" r:id="rId26"/>
    <p:sldId id="371" r:id="rId27"/>
    <p:sldId id="363" r:id="rId28"/>
    <p:sldId id="361" r:id="rId29"/>
    <p:sldId id="350" r:id="rId30"/>
    <p:sldId id="349" r:id="rId31"/>
    <p:sldId id="325" r:id="rId32"/>
    <p:sldId id="265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77F"/>
    <a:srgbClr val="B3B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0" autoAdjust="0"/>
    <p:restoredTop sz="94679" autoAdjust="0"/>
  </p:normalViewPr>
  <p:slideViewPr>
    <p:cSldViewPr>
      <p:cViewPr varScale="1">
        <p:scale>
          <a:sx n="108" d="100"/>
          <a:sy n="108" d="100"/>
        </p:scale>
        <p:origin x="-177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2.xml"/><Relationship Id="rId13" Type="http://schemas.openxmlformats.org/officeDocument/2006/relationships/slide" Target="slides/slide1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[developer_topic.xls]Sheet1!$B$2:$B$10</c:f>
              <c:numCache>
                <c:formatCode>General</c:formatCode>
                <c:ptCount val="9"/>
                <c:pt idx="0">
                  <c:v>26</c:v>
                </c:pt>
                <c:pt idx="1">
                  <c:v>84</c:v>
                </c:pt>
                <c:pt idx="2">
                  <c:v>105</c:v>
                </c:pt>
                <c:pt idx="3">
                  <c:v>138</c:v>
                </c:pt>
                <c:pt idx="4">
                  <c:v>148</c:v>
                </c:pt>
                <c:pt idx="5">
                  <c:v>155</c:v>
                </c:pt>
                <c:pt idx="6">
                  <c:v>171</c:v>
                </c:pt>
                <c:pt idx="7">
                  <c:v>173</c:v>
                </c:pt>
                <c:pt idx="8">
                  <c:v>184</c:v>
                </c:pt>
              </c:numCache>
            </c:numRef>
          </c:xVal>
          <c:yVal>
            <c:numRef>
              <c:f>[developer_topic.xls]Sheet1!$C$2:$C$10</c:f>
              <c:numCache>
                <c:formatCode>General</c:formatCode>
                <c:ptCount val="9"/>
                <c:pt idx="0">
                  <c:v>1457.53336405845</c:v>
                </c:pt>
                <c:pt idx="1">
                  <c:v>563.067292222612</c:v>
                </c:pt>
                <c:pt idx="2">
                  <c:v>433.353594821748</c:v>
                </c:pt>
                <c:pt idx="3">
                  <c:v>1013.4937171644</c:v>
                </c:pt>
                <c:pt idx="4">
                  <c:v>1464.94142932579</c:v>
                </c:pt>
                <c:pt idx="5">
                  <c:v>2035.72081427478</c:v>
                </c:pt>
                <c:pt idx="6">
                  <c:v>458.649783987287</c:v>
                </c:pt>
                <c:pt idx="7">
                  <c:v>2535.04068848903</c:v>
                </c:pt>
                <c:pt idx="8">
                  <c:v>434.250035658049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2753988"/>
        <c:axId val="698178071"/>
      </c:scatterChart>
      <c:valAx>
        <c:axId val="9527539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98178071"/>
        <c:crosses val="autoZero"/>
        <c:crossBetween val="midCat"/>
      </c:valAx>
      <c:valAx>
        <c:axId val="698178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strength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27539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19266055045872"/>
          <c:y val="0.0208333333333333"/>
        </c:manualLayout>
      </c:layout>
      <c:overlay val="0"/>
      <c:spPr>
        <a:noFill/>
        <a:ln>
          <a:noFill/>
        </a:ln>
        <a:effectLst/>
      </c:spPr>
      <c:tx>
        <c:rich>
          <a:bodyPr/>
          <a:lstStyle/>
          <a:p>
            <a:pPr>
              <a:defRPr/>
            </a:pPr>
          </a:p>
        </c:rich>
      </c:tx>
    </c:title>
    <c:autoTitleDeleted val="0"/>
    <c:plotArea>
      <c:layout>
        <c:manualLayout>
          <c:layoutTarget val="inner"/>
          <c:xMode val="edge"/>
          <c:yMode val="edge"/>
          <c:x val="0.15799277175424"/>
          <c:y val="0.177083333333333"/>
          <c:w val="0.781331665276619"/>
          <c:h val="0.614212962962963"/>
        </c:manualLayout>
      </c:layout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[developer_topic.xls]Sheet1!$B$11:$B$35</c:f>
              <c:numCache>
                <c:formatCode>General</c:formatCode>
                <c:ptCount val="25"/>
                <c:pt idx="0">
                  <c:v>3</c:v>
                </c:pt>
                <c:pt idx="1">
                  <c:v>12</c:v>
                </c:pt>
                <c:pt idx="2">
                  <c:v>15</c:v>
                </c:pt>
                <c:pt idx="3">
                  <c:v>19</c:v>
                </c:pt>
                <c:pt idx="4">
                  <c:v>26</c:v>
                </c:pt>
                <c:pt idx="5">
                  <c:v>28</c:v>
                </c:pt>
                <c:pt idx="6">
                  <c:v>38</c:v>
                </c:pt>
                <c:pt idx="7">
                  <c:v>63</c:v>
                </c:pt>
                <c:pt idx="8">
                  <c:v>76</c:v>
                </c:pt>
                <c:pt idx="9">
                  <c:v>87</c:v>
                </c:pt>
                <c:pt idx="10">
                  <c:v>88</c:v>
                </c:pt>
                <c:pt idx="11">
                  <c:v>91</c:v>
                </c:pt>
                <c:pt idx="12">
                  <c:v>119</c:v>
                </c:pt>
                <c:pt idx="13">
                  <c:v>125</c:v>
                </c:pt>
                <c:pt idx="14">
                  <c:v>146</c:v>
                </c:pt>
                <c:pt idx="15">
                  <c:v>149</c:v>
                </c:pt>
                <c:pt idx="16">
                  <c:v>159</c:v>
                </c:pt>
                <c:pt idx="17">
                  <c:v>173</c:v>
                </c:pt>
                <c:pt idx="18">
                  <c:v>177</c:v>
                </c:pt>
                <c:pt idx="19">
                  <c:v>181</c:v>
                </c:pt>
                <c:pt idx="20">
                  <c:v>184</c:v>
                </c:pt>
                <c:pt idx="21">
                  <c:v>191</c:v>
                </c:pt>
                <c:pt idx="22">
                  <c:v>199</c:v>
                </c:pt>
                <c:pt idx="23">
                  <c:v>211</c:v>
                </c:pt>
                <c:pt idx="24">
                  <c:v>240</c:v>
                </c:pt>
              </c:numCache>
            </c:numRef>
          </c:xVal>
          <c:yVal>
            <c:numRef>
              <c:f>[developer_topic.xls]Sheet1!$C$11:$C$35</c:f>
              <c:numCache>
                <c:formatCode>General</c:formatCode>
                <c:ptCount val="25"/>
                <c:pt idx="0">
                  <c:v>1065.13112197142</c:v>
                </c:pt>
                <c:pt idx="1">
                  <c:v>1524.78628576554</c:v>
                </c:pt>
                <c:pt idx="2">
                  <c:v>1688.48806660201</c:v>
                </c:pt>
                <c:pt idx="3">
                  <c:v>844.630628607421</c:v>
                </c:pt>
                <c:pt idx="4">
                  <c:v>877.693784196887</c:v>
                </c:pt>
                <c:pt idx="5">
                  <c:v>937.263528621888</c:v>
                </c:pt>
                <c:pt idx="6">
                  <c:v>1392.05829442299</c:v>
                </c:pt>
                <c:pt idx="7">
                  <c:v>10444.5873214199</c:v>
                </c:pt>
                <c:pt idx="8">
                  <c:v>917.641892238025</c:v>
                </c:pt>
                <c:pt idx="9">
                  <c:v>828.347273386487</c:v>
                </c:pt>
                <c:pt idx="10">
                  <c:v>1054.70877998649</c:v>
                </c:pt>
                <c:pt idx="11">
                  <c:v>3184.74227512339</c:v>
                </c:pt>
                <c:pt idx="12">
                  <c:v>1049.06585516999</c:v>
                </c:pt>
                <c:pt idx="13">
                  <c:v>22699.3925256322</c:v>
                </c:pt>
                <c:pt idx="14">
                  <c:v>4134.0082515782</c:v>
                </c:pt>
                <c:pt idx="15">
                  <c:v>1077.26016471153</c:v>
                </c:pt>
                <c:pt idx="16">
                  <c:v>845.215608216263</c:v>
                </c:pt>
                <c:pt idx="17">
                  <c:v>3036.5939648429</c:v>
                </c:pt>
                <c:pt idx="18">
                  <c:v>994.154148934779</c:v>
                </c:pt>
                <c:pt idx="19">
                  <c:v>2476.3805842435</c:v>
                </c:pt>
                <c:pt idx="20">
                  <c:v>848.475040791796</c:v>
                </c:pt>
                <c:pt idx="21">
                  <c:v>1653.3319109795</c:v>
                </c:pt>
                <c:pt idx="22">
                  <c:v>897.954372029023</c:v>
                </c:pt>
                <c:pt idx="23">
                  <c:v>830.583304579676</c:v>
                </c:pt>
                <c:pt idx="24">
                  <c:v>4083.96266296607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8247166"/>
        <c:axId val="685909599"/>
      </c:scatterChart>
      <c:valAx>
        <c:axId val="54824716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85909599"/>
        <c:crosses val="autoZero"/>
        <c:crossBetween val="midCat"/>
      </c:valAx>
      <c:valAx>
        <c:axId val="685909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baseline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strength</a:t>
                </a:r>
                <a:endParaRPr lang="en-US" altLang="zh-CN" sz="1000" b="0" i="0" u="none" strike="noStrike" baseline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4824716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737E7-78B2-437F-BC95-513EEA9D6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47E10-E88C-4532-8816-15F1E79EF2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1F8ED-5E64-4D2D-93BC-4C1D01CCC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这些内容是不是假大空，没有实质性的信息？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5017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  <a:p>
            <a:r>
              <a:rPr lang="zh-CN" altLang="en-US"/>
              <a:t>我们通过此图可以有深刻的理解。</a:t>
            </a:r>
            <a:endParaRPr lang="zh-CN" altLang="en-US"/>
          </a:p>
          <a:p>
            <a:r>
              <a:rPr lang="zh-CN" altLang="en-US"/>
              <a:t>那么，这些指标间有何关系呢？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  <a:p>
            <a:r>
              <a:rPr lang="zh-CN" altLang="en-US"/>
              <a:t>我们通过此图可以有深刻的理解。</a:t>
            </a:r>
            <a:endParaRPr lang="zh-CN" altLang="en-US"/>
          </a:p>
          <a:p>
            <a:r>
              <a:rPr lang="zh-CN" altLang="en-US"/>
              <a:t>那么，这些指标间有何关系呢？</a:t>
            </a:r>
            <a:endParaRPr lang="zh-CN" altLang="en-US"/>
          </a:p>
          <a:p>
            <a:r>
              <a:rPr lang="zh-CN" altLang="en-US"/>
              <a:t>加了一个指标</a:t>
            </a:r>
            <a:r>
              <a:rPr lang="en-US" altLang="zh-CN"/>
              <a:t>MEAN</a:t>
            </a:r>
            <a:r>
              <a:rPr lang="zh-CN" altLang="en-US"/>
              <a:t>，用来度量 </a:t>
            </a:r>
            <a:r>
              <a:rPr lang="en-US" altLang="zh-CN"/>
              <a:t>POP ,PV</a:t>
            </a:r>
            <a:r>
              <a:rPr lang="zh-CN" altLang="en-US"/>
              <a:t>的综合对于</a:t>
            </a:r>
            <a:r>
              <a:rPr lang="en-US" altLang="zh-CN"/>
              <a:t>PSD</a:t>
            </a:r>
            <a:r>
              <a:rPr lang="zh-CN" altLang="en-US"/>
              <a:t>离散程度的影响。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（也许用图更加合适！！否则听众不太容易看懂）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我们相信，更多的指标的引入，将会完善模式的发现。</a:t>
            </a:r>
            <a:endParaRPr lang="zh-CN" altLang="en-US"/>
          </a:p>
          <a:p>
            <a:r>
              <a:rPr lang="zh-CN" altLang="en-US"/>
              <a:t>我们的目的，在于验证方法的有效性，所以选择的指标较少。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一定程度上，能够反映较为宏观的市场需求状态。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说明研究的意义所在。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构建总分的结构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功能（改为：市场）</a:t>
            </a:r>
            <a:endParaRPr lang="zh-CN" altLang="en-US"/>
          </a:p>
          <a:p>
            <a:r>
              <a:rPr lang="zh-CN" altLang="en-US"/>
              <a:t>提供者会在</a:t>
            </a:r>
            <a:r>
              <a:rPr lang="en-US" altLang="zh-CN"/>
              <a:t>App</a:t>
            </a:r>
            <a:r>
              <a:rPr lang="zh-CN" altLang="en-US"/>
              <a:t>描述中强调其所针对的市场。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/>
              <a:t>产品特色 </a:t>
            </a:r>
            <a:r>
              <a:rPr lang="en-US" altLang="zh-CN"/>
              <a:t>--&gt; </a:t>
            </a:r>
            <a:r>
              <a:rPr lang="zh-CN" altLang="en-US"/>
              <a:t>描述 </a:t>
            </a:r>
            <a:r>
              <a:rPr lang="en-US" altLang="zh-CN"/>
              <a:t>--&gt; </a:t>
            </a:r>
            <a:r>
              <a:rPr lang="zh-CN" altLang="en-US"/>
              <a:t>吸引用户</a:t>
            </a:r>
            <a:endParaRPr lang="zh-CN" altLang="en-US"/>
          </a:p>
          <a:p>
            <a:pPr lvl="0"/>
            <a:r>
              <a:rPr lang="zh-CN" altLang="en-US"/>
              <a:t>描述不一致，最终造成吸引的目标群体错误。</a:t>
            </a:r>
            <a:endParaRPr lang="zh-CN" altLang="en-US"/>
          </a:p>
          <a:p>
            <a:pPr lvl="0"/>
            <a:r>
              <a:rPr lang="zh-CN" altLang="zh-CN"/>
              <a:t>收敛：（其论证也可以作为一个研究点）</a:t>
            </a:r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developer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</a:t>
            </a:r>
            <a:r>
              <a:rPr lang="zh-CN" altLang="en-US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下载量最多的</a:t>
            </a:r>
            <a:r>
              <a:rPr lang="en-US" altLang="zh-CN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作为一个实力基准。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)  (not like this 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strength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 )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= P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topic)  *  app_download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686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集合】更多的是刻画和环境相关的一些内容。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5" Type="http://schemas.openxmlformats.org/officeDocument/2006/relationships/theme" Target="../theme/theme10.xml"/><Relationship Id="rId14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7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2.xml"/><Relationship Id="rId15" Type="http://schemas.openxmlformats.org/officeDocument/2006/relationships/theme" Target="../theme/theme11.xml"/><Relationship Id="rId14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5" Type="http://schemas.openxmlformats.org/officeDocument/2006/relationships/theme" Target="../theme/theme7.xml"/><Relationship Id="rId14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5" Type="http://schemas.openxmlformats.org/officeDocument/2006/relationships/theme" Target="../theme/theme8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5" Type="http://schemas.openxmlformats.org/officeDocument/2006/relationships/theme" Target="../theme/theme9.xml"/><Relationship Id="rId14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46.xml"/><Relationship Id="rId7" Type="http://schemas.openxmlformats.org/officeDocument/2006/relationships/image" Target="../media/image19.emf"/><Relationship Id="rId6" Type="http://schemas.openxmlformats.org/officeDocument/2006/relationships/image" Target="../media/image1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6.wmf"/><Relationship Id="rId10" Type="http://schemas.openxmlformats.org/officeDocument/2006/relationships/notesSlide" Target="../notesSlides/notesSlide8.xml"/><Relationship Id="rId1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46.xml"/><Relationship Id="rId4" Type="http://schemas.openxmlformats.org/officeDocument/2006/relationships/image" Target="../media/image21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20.wmf"/><Relationship Id="rId1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44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0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6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8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46.xml"/><Relationship Id="rId3" Type="http://schemas.openxmlformats.org/officeDocument/2006/relationships/image" Target="../media/image15.emf"/><Relationship Id="rId2" Type="http://schemas.openxmlformats.org/officeDocument/2006/relationships/image" Target="../media/image14.wmf"/><Relationship Id="rId1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67544" y="1700808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0" dirty="0"/>
              <a:t>决策角度： 理解移动应用商店中市场需求</a:t>
            </a:r>
            <a:endParaRPr lang="en-US" altLang="zh-CN" b="0" dirty="0"/>
          </a:p>
        </p:txBody>
      </p:sp>
      <p:sp>
        <p:nvSpPr>
          <p:cNvPr id="2" name="文本框 1"/>
          <p:cNvSpPr txBox="1"/>
          <p:nvPr/>
        </p:nvSpPr>
        <p:spPr>
          <a:xfrm>
            <a:off x="6922770" y="6153150"/>
            <a:ext cx="20885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报告人</a:t>
            </a:r>
            <a:r>
              <a:rPr lang="en-US" altLang="zh-CN" sz="2400" b="1" dirty="0">
                <a:solidFill>
                  <a:schemeClr val="bg1"/>
                </a:solidFill>
                <a:uFillTx/>
                <a:sym typeface="+mn-ea"/>
              </a:rPr>
              <a:t>： </a:t>
            </a:r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王康</a:t>
            </a:r>
            <a:endParaRPr lang="zh-CN" altLang="en-US" sz="2400" b="1" dirty="0">
              <a:solidFill>
                <a:schemeClr val="bg1"/>
              </a:solidFill>
              <a:uFillTx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内容占位符 2"/>
          <p:cNvSpPr>
            <a:spLocks noGrp="1"/>
          </p:cNvSpPr>
          <p:nvPr>
            <p:ph idx="1"/>
          </p:nvPr>
        </p:nvSpPr>
        <p:spPr>
          <a:xfrm>
            <a:off x="440055" y="1423035"/>
            <a:ext cx="7680325" cy="448945"/>
          </a:xfrm>
        </p:spPr>
        <p:txBody>
          <a:bodyPr wrap="square" lIns="91440" tIns="45720" rIns="91440" bIns="45720" anchor="t">
            <a:normAutofit lnSpcReduction="10000"/>
          </a:bodyPr>
          <a:p>
            <a:pPr marL="0" indent="0">
              <a:buNone/>
            </a:pPr>
            <a:r>
              <a:rPr lang="zh-CN" altLang="en-US" sz="18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刻画市场环境：</a:t>
            </a:r>
            <a:r>
              <a:rPr lang="zh-CN" altLang="en-US" sz="14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黑体" panose="02010609060101010101" pitchFamily="49" charset="-122"/>
              </a:rPr>
              <a:t>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 （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反映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用户需求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，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竞争情况）（换图）</a:t>
            </a:r>
            <a:endParaRPr lang="zh-CN" altLang="en-US" sz="1600" b="1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843" name="文本框 5"/>
          <p:cNvSpPr txBox="1"/>
          <p:nvPr/>
        </p:nvSpPr>
        <p:spPr>
          <a:xfrm>
            <a:off x="440055" y="4663440"/>
            <a:ext cx="3467100" cy="24587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A 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表示我们研究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的总集合（比如说，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shopping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类 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 b="1">
                <a:latin typeface="Arial" panose="020B0604020202020204" pitchFamily="34" charset="0"/>
                <a:ea typeface="宋体" panose="02010600030101010101" pitchFamily="2" charset="-122"/>
              </a:rPr>
              <a:t>popularity(topic)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 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的流行度。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PV(topic)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下的加权产品量。（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product volume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）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 baseline="-25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5844" name="对象 4"/>
          <p:cNvGraphicFramePr>
            <a:graphicFrameLocks noChangeAspect="1"/>
          </p:cNvGraphicFramePr>
          <p:nvPr/>
        </p:nvGraphicFramePr>
        <p:xfrm>
          <a:off x="1495108" y="1839437"/>
          <a:ext cx="6153785" cy="313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4013200" imgH="203200" progId="Equation.KSEE3">
                  <p:embed/>
                </p:oleObj>
              </mc:Choice>
              <mc:Fallback>
                <p:oleObj name="" r:id="rId1" imgW="4013200" imgH="2032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5108" y="1839437"/>
                        <a:ext cx="6153785" cy="3130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对象 10"/>
          <p:cNvGraphicFramePr>
            <a:graphicFrameLocks noChangeAspect="1"/>
          </p:cNvGraphicFramePr>
          <p:nvPr/>
        </p:nvGraphicFramePr>
        <p:xfrm>
          <a:off x="4474210" y="5014278"/>
          <a:ext cx="38195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2540000" imgH="355600" progId="Equation.KSEE3">
                  <p:embed/>
                </p:oleObj>
              </mc:Choice>
              <mc:Fallback>
                <p:oleObj name="" r:id="rId3" imgW="2540000" imgH="3556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74210" y="5014278"/>
                        <a:ext cx="3819525" cy="536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对象 7"/>
          <p:cNvGraphicFramePr>
            <a:graphicFrameLocks noChangeAspect="1"/>
          </p:cNvGraphicFramePr>
          <p:nvPr/>
        </p:nvGraphicFramePr>
        <p:xfrm>
          <a:off x="4474210" y="5854065"/>
          <a:ext cx="26876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5" imgW="1879600" imgH="355600" progId="Equation.KSEE3">
                  <p:embed/>
                </p:oleObj>
              </mc:Choice>
              <mc:Fallback>
                <p:oleObj name="" r:id="rId5" imgW="1879600" imgH="3556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4210" y="5854065"/>
                        <a:ext cx="2687638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107690" y="443103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：市场环境量化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565" y="2152650"/>
            <a:ext cx="6663690" cy="22777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7890" name="对象 -2147482618"/>
          <p:cNvGraphicFramePr>
            <a:graphicFrameLocks noChangeAspect="1"/>
          </p:cNvGraphicFramePr>
          <p:nvPr/>
        </p:nvGraphicFramePr>
        <p:xfrm>
          <a:off x="2740025" y="2610326"/>
          <a:ext cx="292481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057400" imgH="419100" progId="Equation.KSEE3">
                  <p:embed/>
                </p:oleObj>
              </mc:Choice>
              <mc:Fallback>
                <p:oleObj name="" r:id="rId1" imgW="2057400" imgH="4191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40025" y="2610326"/>
                        <a:ext cx="292481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文本框 2"/>
          <p:cNvSpPr txBox="1"/>
          <p:nvPr/>
        </p:nvSpPr>
        <p:spPr>
          <a:xfrm>
            <a:off x="561975" y="4004310"/>
            <a:ext cx="862520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742950" lvl="1" indent="0" algn="l" fontAlgn="auto">
              <a:lnSpc>
                <a:spcPct val="150000"/>
              </a:lnSpc>
              <a:buNone/>
            </a:pP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892" name="对象 9"/>
          <p:cNvGraphicFramePr>
            <a:graphicFrameLocks noChangeAspect="1"/>
          </p:cNvGraphicFramePr>
          <p:nvPr/>
        </p:nvGraphicFramePr>
        <p:xfrm>
          <a:off x="1699895" y="1645762"/>
          <a:ext cx="5448935" cy="68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860800" imgH="482600" progId="Equation.KSEE3">
                  <p:embed/>
                </p:oleObj>
              </mc:Choice>
              <mc:Fallback>
                <p:oleObj name="" r:id="rId3" imgW="3860800" imgH="4826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9895" y="1645762"/>
                        <a:ext cx="5448935" cy="681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61975" y="3596005"/>
            <a:ext cx="7463155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b="1"/>
              <a:t>说明</a:t>
            </a:r>
            <a:r>
              <a:rPr lang="zh-CN" altLang="en-US"/>
              <a:t>：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PSD</a:t>
            </a:r>
            <a:r>
              <a:rPr lang="zh-CN" altLang="en-US" sz="1600" b="1"/>
              <a:t> (topic) </a:t>
            </a:r>
            <a:r>
              <a:rPr lang="zh-CN" altLang="en-US" sz="1600"/>
              <a:t>是标准差，表示在topic下，app流行度离散程度，反映app受欢迎分布的结构。（Popularity Standard Deviation）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Mean</a:t>
            </a:r>
            <a:r>
              <a:rPr lang="zh-CN" altLang="en-US" sz="1600" b="1"/>
              <a:t>(topic) </a:t>
            </a:r>
            <a:r>
              <a:rPr lang="zh-CN" altLang="en-US" sz="1600"/>
              <a:t>表示在此topic下app的平均水平。</a:t>
            </a:r>
            <a:endParaRPr lang="zh-CN" altLang="en-US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803275" y="4572635"/>
            <a:ext cx="672592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含义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：拥有一定实力的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提供者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，在 一定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市场环境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下 ，开发的</a:t>
            </a:r>
            <a:r>
              <a:rPr lang="en-US" altLang="zh-CN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app 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取得了一定效果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" y="1993265"/>
            <a:ext cx="8860790" cy="22358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24485" y="1273175"/>
            <a:ext cx="8082915" cy="1348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zh-CN" altLang="en-US" b="1"/>
              <a:t>实验 </a:t>
            </a:r>
            <a:r>
              <a:rPr lang="en-US" altLang="zh-CN" b="1"/>
              <a:t>&amp; </a:t>
            </a:r>
            <a:r>
              <a:rPr lang="zh-CN" altLang="en-US" b="1"/>
              <a:t>分析</a:t>
            </a:r>
            <a:endParaRPr lang="zh-CN" altLang="en-US" b="1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【数据】</a:t>
            </a:r>
            <a:r>
              <a:rPr lang="en-US" altLang="zh-CN"/>
              <a:t>Playdrone</a:t>
            </a:r>
            <a:r>
              <a:rPr lang="zh-CN" altLang="en-US"/>
              <a:t>项目开源数据，</a:t>
            </a:r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Google Play </a:t>
            </a:r>
            <a:r>
              <a:rPr lang="zh-CN" altLang="en-US"/>
              <a:t>上</a:t>
            </a:r>
            <a:r>
              <a:rPr lang="en-US" altLang="zh-CN"/>
              <a:t>18</a:t>
            </a:r>
            <a:r>
              <a:rPr lang="zh-CN" altLang="en-US"/>
              <a:t>个</a:t>
            </a:r>
            <a:r>
              <a:rPr lang="en-US" altLang="zh-CN"/>
              <a:t>app</a:t>
            </a:r>
            <a:r>
              <a:rPr lang="zh-CN" altLang="en-US"/>
              <a:t>类别，共</a:t>
            </a:r>
            <a:r>
              <a:rPr lang="en-US" altLang="zh-CN"/>
              <a:t>84173</a:t>
            </a:r>
            <a:r>
              <a:rPr lang="zh-CN" altLang="en-US"/>
              <a:t>英文</a:t>
            </a:r>
            <a:r>
              <a:rPr lang="en-US" altLang="zh-CN"/>
              <a:t>app</a:t>
            </a:r>
            <a:r>
              <a:rPr lang="zh-CN" altLang="en-US"/>
              <a:t>信息。</a:t>
            </a:r>
            <a:endParaRPr lang="zh-CN" altLang="en-US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对每个类别独立研究，针对每个类别聚类成</a:t>
            </a:r>
            <a:r>
              <a:rPr lang="en-US" altLang="zh-CN"/>
              <a:t>250</a:t>
            </a:r>
            <a:r>
              <a:rPr lang="zh-CN" altLang="en-US"/>
              <a:t>个话题。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010" y="2621280"/>
            <a:ext cx="5427345" cy="3707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89860" y="6428105"/>
            <a:ext cx="3894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</a:t>
            </a:r>
            <a:r>
              <a:rPr lang="en-US" altLang="zh-CN" sz="1600"/>
              <a:t>1</a:t>
            </a:r>
            <a:r>
              <a:rPr lang="zh-CN" altLang="en-US" sz="1600"/>
              <a:t>：</a:t>
            </a:r>
            <a:r>
              <a:rPr lang="en-US" altLang="zh-CN" sz="1600"/>
              <a:t>app </a:t>
            </a:r>
            <a:r>
              <a:rPr lang="zh-CN" altLang="en-US" sz="1600"/>
              <a:t>商店</a:t>
            </a:r>
            <a:r>
              <a:rPr lang="en-US" altLang="zh-CN" sz="1600"/>
              <a:t>Google Play</a:t>
            </a:r>
            <a:r>
              <a:rPr lang="zh-CN" altLang="en-US" sz="1600"/>
              <a:t>分析整体框架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文本框 1"/>
          <p:cNvSpPr txBox="1"/>
          <p:nvPr/>
        </p:nvSpPr>
        <p:spPr>
          <a:xfrm>
            <a:off x="400050" y="1060450"/>
            <a:ext cx="8299450" cy="860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提供者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同一提供者，对于不同的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有不同的熟练程度。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不同提供者，涉足的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、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数量有所差别。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400045" y="2208530"/>
          <a:ext cx="3889375" cy="2620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057" name="图表 3"/>
          <p:cNvGraphicFramePr/>
          <p:nvPr/>
        </p:nvGraphicFramePr>
        <p:xfrm>
          <a:off x="4667885" y="2208530"/>
          <a:ext cx="4031615" cy="2620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9157" name="文本框 3"/>
          <p:cNvSpPr txBox="1"/>
          <p:nvPr/>
        </p:nvSpPr>
        <p:spPr>
          <a:xfrm>
            <a:off x="399733" y="5565775"/>
            <a:ext cx="849471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提供者&amp;hype ApS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：为客户提供服装零售实体店信息，积分。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中有：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nearest)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提供者((RayDar)) Connected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 ：提供方便用户的购物清单。（最擅长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:  list,item,grocer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90550" y="4958080"/>
            <a:ext cx="36988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：提供者&amp;hype ApS 在不同topic下实力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4834255" y="4958080"/>
            <a:ext cx="369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：提供者</a:t>
            </a:r>
            <a:r>
              <a:rPr sz="1400"/>
              <a:t>((RayDar)) Connected在不同topic下实力</a:t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13995" y="6196330"/>
            <a:ext cx="8124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：针对 SHOPPING 类 app， PEA 模型市场环境部分各指标排序后的柱状图， 其中 topic 表示话题。 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213995" y="1229360"/>
            <a:ext cx="4311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市场环境指标 </a:t>
            </a:r>
            <a:r>
              <a:rPr lang="en-US" altLang="zh-CN" b="1"/>
              <a:t>- </a:t>
            </a:r>
            <a:r>
              <a:rPr lang="zh-CN" altLang="en-US" b="1"/>
              <a:t>统计图分析</a:t>
            </a:r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597660"/>
            <a:ext cx="6212205" cy="45986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90385" y="2196465"/>
            <a:ext cx="199136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/>
              <a:t>长尾</a:t>
            </a:r>
            <a:endParaRPr lang="zh-CN" altLang="en-US" b="1"/>
          </a:p>
          <a:p>
            <a:pPr fontAlgn="auto">
              <a:lnSpc>
                <a:spcPct val="150000"/>
              </a:lnSpc>
            </a:pPr>
            <a:r>
              <a:rPr lang="en-US" altLang="zh-CN" b="1"/>
              <a:t>a</a:t>
            </a:r>
            <a:r>
              <a:rPr lang="zh-CN" altLang="en-US" b="1"/>
              <a:t>图</a:t>
            </a:r>
            <a:r>
              <a:rPr lang="zh-CN" altLang="en-US"/>
              <a:t>：需求多样化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 b="1"/>
              <a:t>b</a:t>
            </a:r>
            <a:r>
              <a:rPr lang="zh-CN" altLang="en-US" b="1"/>
              <a:t>，</a:t>
            </a:r>
            <a:r>
              <a:rPr lang="en-US" altLang="zh-CN" b="1"/>
              <a:t>c</a:t>
            </a:r>
            <a:r>
              <a:rPr lang="zh-CN" altLang="en-US" b="1"/>
              <a:t>图</a:t>
            </a:r>
            <a:r>
              <a:rPr lang="zh-CN" altLang="en-US"/>
              <a:t>：提供者决策、定位差异化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13995" y="1229360"/>
            <a:ext cx="3359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市场环境指标 </a:t>
            </a:r>
            <a:r>
              <a:rPr lang="en-US" altLang="zh-CN" b="1">
                <a:sym typeface="+mn-ea"/>
              </a:rPr>
              <a:t>- </a:t>
            </a:r>
            <a:r>
              <a:rPr lang="zh-CN" altLang="en-US" b="1"/>
              <a:t>关联分析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555" y="2334895"/>
            <a:ext cx="6494780" cy="3792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3520" y="1597660"/>
            <a:ext cx="86969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表</a:t>
            </a:r>
            <a:r>
              <a:rPr lang="en-US" altLang="zh-CN" sz="1400"/>
              <a:t>1</a:t>
            </a:r>
            <a:r>
              <a:rPr lang="zh-CN" altLang="en-US" sz="1400"/>
              <a:t>：不同类别下， 话题市场环境各指标的相关系数。 POP,PV,PSD,MEAN 分别表示 PEA 模型中环境部分的 popularity(topic)，PV(topic)， PSD(topic)以及 MEAN(topic)。 其中“POP_PV”表示 popularity(topic)与 PV(topic)的相关系数， 其他类似。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7247255" y="3389630"/>
            <a:ext cx="16452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蓝</a:t>
            </a:r>
            <a:r>
              <a:rPr lang="zh-CN" altLang="en-US"/>
              <a:t> </a:t>
            </a:r>
            <a:r>
              <a:rPr lang="en-US" altLang="zh-CN"/>
              <a:t>:  </a:t>
            </a:r>
            <a:r>
              <a:rPr lang="zh-CN" altLang="en-US"/>
              <a:t>相互促进（双边市场）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红</a:t>
            </a:r>
            <a:r>
              <a:rPr lang="zh-CN" altLang="en-US"/>
              <a:t>：两极分化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48640" y="6274435"/>
            <a:ext cx="81241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 SHOPPING 类别话题</a:t>
            </a:r>
            <a:r>
              <a:rPr lang="zh-CN" altLang="en-US" sz="1400" b="1"/>
              <a:t>聚类结果</a:t>
            </a:r>
            <a:r>
              <a:rPr lang="zh-CN" altLang="en-US" sz="1400"/>
              <a:t>， 依据 </a:t>
            </a:r>
            <a:r>
              <a:rPr lang="zh-CN" altLang="en-US" sz="1400" b="1"/>
              <a:t>popularity(topic)</a:t>
            </a:r>
            <a:r>
              <a:rPr lang="zh-CN" altLang="en-US" sz="1400"/>
              <a:t>和 </a:t>
            </a:r>
            <a:r>
              <a:rPr lang="zh-CN" altLang="en-US" sz="1400" b="1"/>
              <a:t>PV(topic)</a:t>
            </a:r>
            <a:r>
              <a:rPr lang="zh-CN" altLang="en-US" sz="1400"/>
              <a:t>聚为 4 类，此处 popularity(topic)及 PV(topic)都进行了标准化。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1645920"/>
            <a:ext cx="6733540" cy="4628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3995" y="1229360"/>
            <a:ext cx="372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市场环境指标 </a:t>
            </a:r>
            <a:r>
              <a:rPr lang="en-US" altLang="zh-CN" b="1">
                <a:sym typeface="+mn-ea"/>
              </a:rPr>
              <a:t>- </a:t>
            </a:r>
            <a:r>
              <a:rPr lang="zh-CN" altLang="en-US" b="1"/>
              <a:t>聚类分析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89735"/>
            <a:ext cx="8229600" cy="304419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73100" y="6278245"/>
            <a:ext cx="7474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1 http://www.marketwired.com/press-release/crowdfunding-market-grows-167-2014-crowdfunding-platforms-raise-162-billion-finds-research-2005299.htm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938530" y="5045075"/>
            <a:ext cx="69430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/>
              <a:t>从某种程度上说明了，根据该指标对于话题的聚类，能够反映一定的市场状态。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解释</a:t>
            </a:r>
            <a:r>
              <a:rPr lang="zh-CN" altLang="en-US" sz="1400"/>
              <a:t>：开发者以及用户对于市场</a:t>
            </a:r>
            <a:r>
              <a:rPr lang="zh-CN" altLang="en-US" sz="1400" b="1"/>
              <a:t>认知的不一致</a:t>
            </a:r>
            <a:r>
              <a:rPr lang="zh-CN" altLang="en-US" sz="1400"/>
              <a:t>，能够刻画市场状态。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2751455" y="1321435"/>
            <a:ext cx="434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：SHOPPING 类话题抽样调查。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TextBox 19"/>
          <p:cNvSpPr>
            <a:spLocks noChangeArrowheads="1"/>
          </p:cNvSpPr>
          <p:nvPr/>
        </p:nvSpPr>
        <p:spPr bwMode="auto">
          <a:xfrm>
            <a:off x="458299" y="1508575"/>
            <a:ext cx="3303838" cy="172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1400" dirty="0"/>
              <a:t>app</a:t>
            </a:r>
            <a:r>
              <a:rPr lang="zh-CN" altLang="en-US" sz="1400" dirty="0"/>
              <a:t>应用普及</a:t>
            </a:r>
            <a:endParaRPr lang="zh-CN" altLang="en-US" sz="1400" dirty="0"/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/>
              <a:t>从数据角度对相关研究分类</a:t>
            </a:r>
            <a:endParaRPr lang="zh-CN" altLang="en-US" sz="1400" dirty="0"/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/>
              <a:t>决策角度</a:t>
            </a:r>
            <a:endParaRPr lang="zh-CN" altLang="en-US" sz="1400" dirty="0"/>
          </a:p>
          <a:p>
            <a:pPr>
              <a:buNone/>
            </a:pPr>
            <a:endParaRPr lang="zh-CN" altLang="en-US" sz="1800" dirty="0"/>
          </a:p>
          <a:p>
            <a:pPr>
              <a:buNone/>
            </a:pPr>
            <a:endParaRPr lang="zh-CN" altLang="en-US" sz="1800" dirty="0"/>
          </a:p>
        </p:txBody>
      </p:sp>
      <p:sp>
        <p:nvSpPr>
          <p:cNvPr id="6" name="TextBox 19"/>
          <p:cNvSpPr>
            <a:spLocks noChangeArrowheads="1"/>
          </p:cNvSpPr>
          <p:nvPr/>
        </p:nvSpPr>
        <p:spPr bwMode="auto">
          <a:xfrm>
            <a:off x="2523490" y="4750435"/>
            <a:ext cx="2623185" cy="1383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 smtClean="0"/>
              <a:t> app</a:t>
            </a:r>
            <a:r>
              <a:rPr lang="zh-CN" altLang="en-US" sz="1400" dirty="0" smtClean="0"/>
              <a:t>描述特点</a:t>
            </a:r>
            <a:endParaRPr lang="zh-CN" altLang="en-US" sz="1400" dirty="0" smtClean="0"/>
          </a:p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 smtClean="0"/>
              <a:t> PEA</a:t>
            </a:r>
            <a:r>
              <a:rPr lang="zh-CN" altLang="en-US" sz="1400" dirty="0" smtClean="0"/>
              <a:t>模型 </a:t>
            </a:r>
            <a:r>
              <a:rPr lang="en-US" altLang="zh-CN" sz="1400" dirty="0" smtClean="0"/>
              <a:t>&amp; PEA</a:t>
            </a:r>
            <a:r>
              <a:rPr lang="zh-CN" altLang="en-US" sz="1400" dirty="0" smtClean="0"/>
              <a:t>矩阵</a:t>
            </a:r>
            <a:endParaRPr lang="zh-CN" altLang="en-US" sz="1400" dirty="0" smtClean="0"/>
          </a:p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400" dirty="0">
                <a:sym typeface="+mn-ea"/>
              </a:rPr>
              <a:t> 对</a:t>
            </a:r>
            <a:r>
              <a:rPr lang="en-US" altLang="zh-CN" sz="1400" dirty="0">
                <a:sym typeface="+mn-ea"/>
              </a:rPr>
              <a:t>Google Play </a:t>
            </a:r>
            <a:r>
              <a:rPr lang="zh-CN" altLang="en-US" sz="1400" dirty="0">
                <a:sym typeface="+mn-ea"/>
              </a:rPr>
              <a:t>上</a:t>
            </a:r>
            <a:r>
              <a:rPr lang="en-US" altLang="zh-CN" sz="1400" dirty="0">
                <a:sym typeface="+mn-ea"/>
              </a:rPr>
              <a:t>app</a:t>
            </a:r>
            <a:r>
              <a:rPr lang="zh-CN" altLang="en-US" sz="1400" dirty="0">
                <a:sym typeface="+mn-ea"/>
              </a:rPr>
              <a:t>信息分析</a:t>
            </a:r>
            <a:endParaRPr lang="zh-CN" altLang="en-US" sz="1400" dirty="0" smtClean="0">
              <a:sym typeface="+mn-ea"/>
            </a:endParaRPr>
          </a:p>
        </p:txBody>
      </p:sp>
      <p:grpSp>
        <p:nvGrpSpPr>
          <p:cNvPr id="7" name="Group 13"/>
          <p:cNvGrpSpPr/>
          <p:nvPr/>
        </p:nvGrpSpPr>
        <p:grpSpPr bwMode="auto">
          <a:xfrm>
            <a:off x="666999" y="2215533"/>
            <a:ext cx="8354993" cy="4040464"/>
            <a:chOff x="233" y="3015"/>
            <a:chExt cx="13158" cy="6365"/>
          </a:xfrm>
        </p:grpSpPr>
        <p:cxnSp>
          <p:nvCxnSpPr>
            <p:cNvPr id="8" name="AutoShape 17"/>
            <p:cNvCxnSpPr>
              <a:cxnSpLocks noChangeShapeType="1"/>
              <a:stCxn id="9" idx="6"/>
              <a:endCxn id="11" idx="2"/>
            </p:cNvCxnSpPr>
            <p:nvPr/>
          </p:nvCxnSpPr>
          <p:spPr bwMode="auto">
            <a:xfrm rot="5400000" flipH="1" flipV="1">
              <a:off x="5788" y="275"/>
              <a:ext cx="890" cy="9488"/>
            </a:xfrm>
            <a:prstGeom prst="curvedConnector5">
              <a:avLst>
                <a:gd name="adj1" fmla="val -66403"/>
                <a:gd name="adj2" fmla="val 50093"/>
                <a:gd name="adj3" fmla="val 164495"/>
              </a:avLst>
            </a:prstGeom>
            <a:noFill/>
            <a:ln w="38100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9" name="椭圆 4"/>
            <p:cNvSpPr>
              <a:spLocks noChangeArrowheads="1"/>
            </p:cNvSpPr>
            <p:nvPr/>
          </p:nvSpPr>
          <p:spPr bwMode="auto">
            <a:xfrm>
              <a:off x="233" y="4204"/>
              <a:ext cx="1472" cy="1475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椭圆 5"/>
            <p:cNvSpPr>
              <a:spLocks noChangeArrowheads="1"/>
            </p:cNvSpPr>
            <p:nvPr/>
          </p:nvSpPr>
          <p:spPr bwMode="auto">
            <a:xfrm>
              <a:off x="4305" y="3919"/>
              <a:ext cx="2042" cy="2042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B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椭圆 6"/>
            <p:cNvSpPr>
              <a:spLocks noChangeArrowheads="1"/>
            </p:cNvSpPr>
            <p:nvPr/>
          </p:nvSpPr>
          <p:spPr bwMode="auto">
            <a:xfrm>
              <a:off x="10778" y="4374"/>
              <a:ext cx="1363" cy="1360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椭圆 7"/>
            <p:cNvSpPr>
              <a:spLocks noChangeArrowheads="1"/>
            </p:cNvSpPr>
            <p:nvPr/>
          </p:nvSpPr>
          <p:spPr bwMode="auto">
            <a:xfrm>
              <a:off x="3408" y="3015"/>
              <a:ext cx="1360" cy="1359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直接连接符 8"/>
            <p:cNvSpPr>
              <a:spLocks noChangeShapeType="1"/>
            </p:cNvSpPr>
            <p:nvPr/>
          </p:nvSpPr>
          <p:spPr bwMode="auto">
            <a:xfrm flipH="1">
              <a:off x="1088" y="3757"/>
              <a:ext cx="1" cy="360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椭圆 20"/>
            <p:cNvSpPr>
              <a:spLocks noChangeArrowheads="1"/>
            </p:cNvSpPr>
            <p:nvPr/>
          </p:nvSpPr>
          <p:spPr bwMode="auto">
            <a:xfrm>
              <a:off x="2945" y="5222"/>
              <a:ext cx="1360" cy="1362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直接连接符 21"/>
            <p:cNvSpPr>
              <a:spLocks noChangeShapeType="1"/>
            </p:cNvSpPr>
            <p:nvPr/>
          </p:nvSpPr>
          <p:spPr bwMode="auto">
            <a:xfrm>
              <a:off x="5107" y="5928"/>
              <a:ext cx="1" cy="1080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椭圆 28"/>
            <p:cNvSpPr>
              <a:spLocks noChangeArrowheads="1"/>
            </p:cNvSpPr>
            <p:nvPr/>
          </p:nvSpPr>
          <p:spPr bwMode="auto">
            <a:xfrm>
              <a:off x="8398" y="3986"/>
              <a:ext cx="1906" cy="1908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直接连接符 29"/>
            <p:cNvSpPr>
              <a:spLocks noChangeShapeType="1"/>
            </p:cNvSpPr>
            <p:nvPr/>
          </p:nvSpPr>
          <p:spPr bwMode="auto">
            <a:xfrm flipH="1">
              <a:off x="9347" y="5894"/>
              <a:ext cx="1" cy="801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Box 19"/>
            <p:cNvSpPr>
              <a:spLocks noChangeArrowheads="1"/>
            </p:cNvSpPr>
            <p:nvPr/>
          </p:nvSpPr>
          <p:spPr bwMode="auto">
            <a:xfrm>
              <a:off x="7494" y="6182"/>
              <a:ext cx="5897" cy="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/>
                <a:t>对提供者统计分析</a:t>
              </a:r>
              <a:endParaRPr lang="en-US" altLang="zh-CN" sz="1400" dirty="0"/>
            </a:p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/>
                <a:t>市场环境相关性分析：话题的平均流行度，两极分化关系</a:t>
              </a:r>
              <a:endParaRPr lang="zh-CN" altLang="en-US" sz="1400" dirty="0"/>
            </a:p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/>
                <a:t>市场环境话题聚类，对于发现市场模式有一定的指导作用</a:t>
              </a:r>
              <a:endParaRPr lang="zh-CN" altLang="en-US" sz="1400" dirty="0"/>
            </a:p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/>
                <a:t>对于</a:t>
              </a:r>
              <a:r>
                <a:rPr lang="en-US" altLang="zh-CN" sz="1400" dirty="0"/>
                <a:t>PEA</a:t>
              </a:r>
              <a:r>
                <a:rPr lang="zh-CN" altLang="en-US" sz="1400" dirty="0"/>
                <a:t>矩阵分析仍可继续探索</a:t>
              </a:r>
              <a:endParaRPr lang="zh-CN" altLang="en-US" sz="1800" dirty="0"/>
            </a:p>
          </p:txBody>
        </p:sp>
      </p:grp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971600" y="1505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结论</a:t>
            </a:r>
            <a:endParaRPr lang="zh-CN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模型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5400000">
            <a:off x="-3127665" y="3343275"/>
            <a:ext cx="624642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实证研究 </a:t>
            </a:r>
            <a:r>
              <a:rPr lang="en-US" altLang="zh-CN" sz="2800" b="1" dirty="0"/>
              <a:t>&amp; </a:t>
            </a:r>
            <a:r>
              <a:rPr lang="zh-CN" altLang="en-US" sz="2800" b="1" dirty="0"/>
              <a:t>结果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915" y="5124078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结论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62350" y="2829560"/>
            <a:ext cx="2019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215" y="1311910"/>
            <a:ext cx="63373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/>
              <a:t>背景</a:t>
            </a:r>
            <a:endParaRPr lang="zh-CN" altLang="en-US" b="1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【</a:t>
            </a:r>
            <a:r>
              <a:rPr lang="zh-CN" altLang="en-US" b="1" dirty="0"/>
              <a:t>流行的移动应用</a:t>
            </a:r>
            <a:r>
              <a:rPr lang="zh-CN" altLang="en-US" dirty="0"/>
              <a:t>】</a:t>
            </a:r>
            <a:r>
              <a:rPr lang="en-US" altLang="zh-CN" dirty="0"/>
              <a:t>200</a:t>
            </a:r>
            <a:r>
              <a:rPr lang="zh-CN" altLang="en-US" dirty="0"/>
              <a:t>万 </a:t>
            </a:r>
            <a:r>
              <a:rPr lang="en-US" altLang="zh-CN" dirty="0"/>
              <a:t>app +  </a:t>
            </a:r>
            <a:r>
              <a:rPr lang="zh-CN" altLang="en-US" dirty="0"/>
              <a:t>数十亿的下载量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【</a:t>
            </a:r>
            <a:r>
              <a:rPr lang="en-US" altLang="zh-CN" b="1" dirty="0" smtClean="0"/>
              <a:t>App</a:t>
            </a:r>
            <a:r>
              <a:rPr lang="zh-CN" altLang="en-US" b="1" dirty="0" smtClean="0"/>
              <a:t>生态系统</a:t>
            </a:r>
            <a:r>
              <a:rPr lang="zh-CN" altLang="en-US" dirty="0" smtClean="0"/>
              <a:t>】</a:t>
            </a:r>
            <a:r>
              <a:rPr lang="en-US" altLang="zh-CN" dirty="0" smtClean="0"/>
              <a:t>Google Play  , Apple App Store</a:t>
            </a:r>
            <a:r>
              <a:rPr lang="zh-CN" altLang="en-US" dirty="0" smtClean="0"/>
              <a:t>等</a:t>
            </a:r>
            <a:endParaRPr lang="zh-CN" altLang="en-US" dirty="0" smtClean="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 smtClean="0"/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2745" y="1965960"/>
            <a:ext cx="2199640" cy="1023620"/>
          </a:xfrm>
          <a:prstGeom prst="rect">
            <a:avLst/>
          </a:prstGeom>
        </p:spPr>
      </p:pic>
      <p:pic>
        <p:nvPicPr>
          <p:cNvPr id="6" name="图片 5" descr="timg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980" y="2745105"/>
            <a:ext cx="1843405" cy="13677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2585" y="3238500"/>
            <a:ext cx="633730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相关研究</a:t>
            </a:r>
            <a:r>
              <a:rPr lang="zh-CN" altLang="en-US" dirty="0" smtClean="0"/>
              <a:t>（按数据分类）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i="1" dirty="0" smtClean="0"/>
              <a:t>应用安装包</a:t>
            </a:r>
            <a:r>
              <a:rPr lang="zh-CN" altLang="en-US" dirty="0" smtClean="0"/>
              <a:t> 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静态分析、恶意检测等研究</a:t>
            </a:r>
            <a:endParaRPr lang="zh-CN" altLang="en-US" i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i="1" dirty="0" smtClean="0"/>
              <a:t>用户评论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了解用户的需求、反应、情感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i="1" dirty="0" smtClean="0">
                <a:solidFill>
                  <a:schemeClr val="tx1"/>
                </a:solidFill>
              </a:rPr>
              <a:t>app</a:t>
            </a:r>
            <a:r>
              <a:rPr lang="zh-CN" altLang="en-US" i="1" dirty="0" smtClean="0">
                <a:solidFill>
                  <a:schemeClr val="tx1"/>
                </a:solidFill>
              </a:rPr>
              <a:t>描述</a:t>
            </a:r>
            <a:r>
              <a:rPr lang="zh-CN" altLang="en-US" i="1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需求分析，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相似度分析等</a:t>
            </a:r>
            <a:endParaRPr lang="zh-CN" altLang="en-US" dirty="0" smtClean="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本研究更偏重于 从决策角度理解app商店</a:t>
            </a:r>
            <a:endParaRPr lang="zh-CN" altLang="en-US" dirty="0" smtClean="0">
              <a:solidFill>
                <a:srgbClr val="FF0000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38455" y="1325245"/>
            <a:ext cx="63373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本研究</a:t>
            </a:r>
            <a:endParaRPr lang="zh-CN" altLang="en-US" b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决策集合 ：</a:t>
            </a:r>
            <a:r>
              <a:rPr lang="en-US" altLang="zh-CN" dirty="0" smtClean="0"/>
              <a:t>app商店</a:t>
            </a:r>
            <a:endParaRPr lang="en-US" altLang="zh-CN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利用参与者的智慧，探究较为宏观的市场需求</a:t>
            </a:r>
            <a:endParaRPr lang="zh-CN" altLang="en-US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app</a:t>
            </a:r>
            <a:r>
              <a:rPr lang="zh-CN" altLang="en-US" dirty="0" smtClean="0"/>
              <a:t>提供者：需求收集、加工器</a:t>
            </a:r>
            <a:endParaRPr lang="zh-CN" altLang="en-US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app</a:t>
            </a:r>
            <a:r>
              <a:rPr lang="zh-CN" altLang="en-US" dirty="0" smtClean="0"/>
              <a:t>使用者：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检测器</a:t>
            </a:r>
            <a:endParaRPr lang="zh-CN" altLang="en-US" dirty="0" smtClean="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39085" y="5795010"/>
            <a:ext cx="39541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图：简化的</a:t>
            </a:r>
            <a:r>
              <a:rPr lang="en-US" altLang="zh-CN" sz="1200">
                <a:solidFill>
                  <a:schemeClr val="tx1"/>
                </a:solidFill>
              </a:rPr>
              <a:t>app</a:t>
            </a:r>
            <a:r>
              <a:rPr lang="zh-CN" altLang="en-US" sz="1200">
                <a:solidFill>
                  <a:schemeClr val="tx1"/>
                </a:solidFill>
              </a:rPr>
              <a:t>开发、使用流程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8790" y="3680460"/>
            <a:ext cx="4324350" cy="2114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528" y="1268084"/>
            <a:ext cx="8363272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b="1" dirty="0" smtClean="0"/>
              <a:t>建模目的：</a:t>
            </a:r>
            <a:endParaRPr lang="zh-CN" altLang="en-US" b="1" dirty="0" smtClean="0"/>
          </a:p>
          <a:p>
            <a:pPr indent="0" fontAlgn="auto">
              <a:lnSpc>
                <a:spcPct val="150000"/>
              </a:lnSpc>
            </a:pPr>
            <a:r>
              <a:rPr lang="zh-CN" altLang="en-US" dirty="0" smtClean="0"/>
              <a:t>刻画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提供者，</a:t>
            </a:r>
            <a:r>
              <a:rPr lang="en-US" altLang="zh-CN" dirty="0" smtClean="0"/>
              <a:t>app</a:t>
            </a:r>
            <a:r>
              <a:rPr lang="zh-CN" altLang="zh-CN" dirty="0" smtClean="0"/>
              <a:t>，</a:t>
            </a:r>
            <a:r>
              <a:rPr lang="zh-CN" altLang="en-US" dirty="0" smtClean="0"/>
              <a:t>市场环境之间的关系，以便在此基础上分析。</a:t>
            </a:r>
            <a:endParaRPr lang="zh-CN" altLang="en-US" dirty="0" smtClean="0"/>
          </a:p>
          <a:p>
            <a:endParaRPr lang="zh-CN" altLang="en-US" dirty="0" smtClean="0"/>
          </a:p>
          <a:p>
            <a:pPr indent="0" fontAlgn="auto">
              <a:lnSpc>
                <a:spcPct val="150000"/>
              </a:lnSpc>
            </a:pPr>
            <a:r>
              <a:rPr lang="en-US" altLang="zh-CN" b="1" dirty="0" smtClean="0"/>
              <a:t>PEA</a:t>
            </a:r>
            <a:r>
              <a:rPr lang="zh-CN" altLang="en-US" b="1" dirty="0" smtClean="0"/>
              <a:t>模型</a:t>
            </a:r>
            <a:r>
              <a:rPr lang="zh-CN" altLang="en-US" dirty="0" smtClean="0"/>
              <a:t>（</a:t>
            </a:r>
            <a:r>
              <a:rPr lang="en-US" altLang="zh-CN" dirty="0" smtClean="0"/>
              <a:t>Provider - Environment - App</a:t>
            </a:r>
            <a:r>
              <a:rPr lang="zh-CN" altLang="en-US" dirty="0" smtClean="0"/>
              <a:t>）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app</a:t>
            </a:r>
            <a:r>
              <a:rPr lang="zh-CN" altLang="en-US" dirty="0" smtClean="0"/>
              <a:t>描述的特点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刻画</a:t>
            </a:r>
            <a:r>
              <a:rPr lang="en-US" altLang="zh-CN" dirty="0" smtClean="0"/>
              <a:t>app</a:t>
            </a:r>
            <a:endParaRPr lang="en-US" altLang="zh-CN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刻画提供者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刻画市场环境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PEA</a:t>
            </a:r>
            <a:r>
              <a:rPr lang="zh-CN" altLang="en-US" dirty="0" smtClean="0"/>
              <a:t>矩阵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528" y="1268084"/>
            <a:ext cx="83632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b="1" dirty="0" smtClean="0"/>
              <a:t>app</a:t>
            </a:r>
            <a:r>
              <a:rPr lang="zh-CN" altLang="en-US" b="1" dirty="0" smtClean="0"/>
              <a:t>描述的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个特点</a:t>
            </a:r>
            <a:r>
              <a:rPr lang="zh-CN" altLang="en-US" dirty="0" smtClean="0"/>
              <a:t>：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抽象程度高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相对稳定性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反映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提供者的决策，强调</a:t>
            </a:r>
            <a:endParaRPr lang="zh-CN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/>
          </a:p>
          <a:p>
            <a:endParaRPr lang="zh-CN" altLang="en-US" dirty="0" smtClean="0"/>
          </a:p>
        </p:txBody>
      </p:sp>
      <p:pic>
        <p:nvPicPr>
          <p:cNvPr id="27652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898" y="3839528"/>
            <a:ext cx="5505450" cy="2181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883" y="2226945"/>
            <a:ext cx="2768600" cy="3794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830705" y="6021070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的描述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6118225" y="6049645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的评论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016250" y="6356350"/>
            <a:ext cx="22694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图：</a:t>
            </a:r>
            <a:r>
              <a:rPr lang="zh-CN" altLang="en-US" sz="1400">
                <a:sym typeface="+mn-ea"/>
              </a:rPr>
              <a:t>提供者</a:t>
            </a:r>
            <a:r>
              <a:rPr lang="zh-CN" altLang="en-US" sz="1400"/>
              <a:t>与用户的关系 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321945" y="1289685"/>
            <a:ext cx="2263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主要思想</a:t>
            </a:r>
            <a:endParaRPr lang="zh-CN" altLang="en-US" b="1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8320" y="1830070"/>
            <a:ext cx="7868920" cy="4526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746" name="对象 19"/>
          <p:cNvGraphicFramePr>
            <a:graphicFrameLocks noChangeAspect="1"/>
          </p:cNvGraphicFramePr>
          <p:nvPr/>
        </p:nvGraphicFramePr>
        <p:xfrm>
          <a:off x="1636237" y="2297113"/>
          <a:ext cx="5871210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438400" imgH="190500" progId="Equation.KSEE3">
                  <p:embed/>
                </p:oleObj>
              </mc:Choice>
              <mc:Fallback>
                <p:oleObj name="" r:id="rId1" imgW="24384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36237" y="2297113"/>
                        <a:ext cx="5871210" cy="4616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文本框 3"/>
          <p:cNvSpPr txBox="1"/>
          <p:nvPr/>
        </p:nvSpPr>
        <p:spPr>
          <a:xfrm>
            <a:off x="1005523" y="3147378"/>
            <a:ext cx="6694487" cy="2861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P(topic | app) 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提供者重视（强调）程度。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pop(app) 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整体得到的用户反馈，通过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的下载量及评分数来进行度量。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这里认为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提供者强调的产品特色，往往是吸引用户的主要原因。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60680" y="1289685"/>
            <a:ext cx="161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刻画</a:t>
            </a:r>
            <a:r>
              <a:rPr lang="en-US" altLang="zh-CN" b="1"/>
              <a:t>app</a:t>
            </a:r>
            <a:endParaRPr lang="en-US" altLang="zh-CN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内容占位符 2"/>
          <p:cNvSpPr>
            <a:spLocks noGrp="1"/>
          </p:cNvSpPr>
          <p:nvPr>
            <p:ph idx="1"/>
          </p:nvPr>
        </p:nvSpPr>
        <p:spPr>
          <a:xfrm>
            <a:off x="541655" y="1269365"/>
            <a:ext cx="7247255" cy="391795"/>
          </a:xfrm>
        </p:spPr>
        <p:txBody>
          <a:bodyPr wrap="square" lIns="91440" tIns="45720" rIns="91440" bIns="45720" anchor="t"/>
          <a:p>
            <a:pPr marL="0" indent="0">
              <a:buNone/>
            </a:pPr>
            <a:r>
              <a:rPr lang="zh-CN" altLang="en-US" sz="1800" b="1" kern="1200" baseline="0">
                <a:solidFill>
                  <a:schemeClr val="tx1"/>
                </a:solidFill>
                <a:cs typeface="+mn-cs"/>
              </a:rPr>
              <a:t>刻画提供者</a:t>
            </a:r>
            <a:r>
              <a:rPr lang="zh-CN" altLang="en-US" sz="1800" kern="1200" baseline="0">
                <a:solidFill>
                  <a:schemeClr val="tx1"/>
                </a:solidFill>
                <a:cs typeface="+mn-cs"/>
              </a:rPr>
              <a:t>：</a:t>
            </a: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b="1" kern="1200" baseline="-25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795" name="文本框 6"/>
          <p:cNvSpPr txBox="1"/>
          <p:nvPr/>
        </p:nvSpPr>
        <p:spPr>
          <a:xfrm>
            <a:off x="541338" y="3541395"/>
            <a:ext cx="2943225" cy="25996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在某个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下的实力量化。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en-US" altLang="zh-CN" sz="1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1400" b="1" baseline="-25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(topic|app)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app</a:t>
            </a:r>
            <a:r>
              <a:rPr lang="en-US" altLang="zh-CN" sz="1400" baseline="-250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下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的概率。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开发的产品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集合。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3796" name="对象 3"/>
          <p:cNvGraphicFramePr>
            <a:graphicFrameLocks noChangeAspect="1"/>
          </p:cNvGraphicFramePr>
          <p:nvPr/>
        </p:nvGraphicFramePr>
        <p:xfrm>
          <a:off x="2512219" y="2081372"/>
          <a:ext cx="3882390" cy="94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2654300" imgH="647700" progId="Equation.KSEE3">
                  <p:embed/>
                </p:oleObj>
              </mc:Choice>
              <mc:Fallback>
                <p:oleObj name="" r:id="rId1" imgW="2654300" imgH="6477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12219" y="2081372"/>
                        <a:ext cx="3882390" cy="9455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/>
        </p:nvSpPr>
        <p:spPr>
          <a:xfrm>
            <a:off x="960448" y="0"/>
            <a:ext cx="77263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151120" y="6007100"/>
            <a:ext cx="2948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：根据</a:t>
            </a:r>
            <a:r>
              <a:rPr lang="en-US" altLang="zh-CN" sz="1400"/>
              <a:t>app</a:t>
            </a:r>
            <a:r>
              <a:rPr lang="zh-CN" altLang="en-US" sz="1400"/>
              <a:t>评估提供者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030" y="3682365"/>
            <a:ext cx="4255770" cy="2317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2242</Words>
  <Application>WPS 演示</Application>
  <PresentationFormat>全屏显示(4:3)</PresentationFormat>
  <Paragraphs>230</Paragraphs>
  <Slides>20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20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Times New Roman</vt:lpstr>
      <vt:lpstr>Calibri</vt:lpstr>
      <vt:lpstr>黑体</vt:lpstr>
      <vt:lpstr>Arial Unicode MS</vt:lpstr>
      <vt:lpstr>Office 主题​​</vt:lpstr>
      <vt:lpstr>1_Office 主题​​</vt:lpstr>
      <vt:lpstr>2_Office 主题​​</vt:lpstr>
      <vt:lpstr>6_Office 主题​​</vt:lpstr>
      <vt:lpstr>7_Office 主题​​</vt:lpstr>
      <vt:lpstr>4_Office 主题​​</vt:lpstr>
      <vt:lpstr>5_Office 主题​​</vt:lpstr>
      <vt:lpstr>8_Office 主题​​</vt:lpstr>
      <vt:lpstr>9_Office 主题​​</vt:lpstr>
      <vt:lpstr>11_Office 主题​​</vt:lpstr>
      <vt:lpstr>10_Office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决策角度： 理解移动应用商店中市场需求</vt:lpstr>
      <vt:lpstr>内容</vt:lpstr>
      <vt:lpstr>介绍</vt:lpstr>
      <vt:lpstr>介绍 </vt:lpstr>
      <vt:lpstr>模型</vt:lpstr>
      <vt:lpstr>模型</vt:lpstr>
      <vt:lpstr>模型</vt:lpstr>
      <vt:lpstr>模型</vt:lpstr>
      <vt:lpstr>PowerPoint 演示文稿</vt:lpstr>
      <vt:lpstr>模型</vt:lpstr>
      <vt:lpstr>模型</vt:lpstr>
      <vt:lpstr>模型</vt:lpstr>
      <vt:lpstr>实证研究 &amp; 结果</vt:lpstr>
      <vt:lpstr>实证研究 &amp; 结果</vt:lpstr>
      <vt:lpstr>实证研究 &amp; 结果</vt:lpstr>
      <vt:lpstr>实证研究 &amp; 结果</vt:lpstr>
      <vt:lpstr>实证研究 &amp; 结果</vt:lpstr>
      <vt:lpstr>实证研究 &amp; 结果</vt:lpstr>
      <vt:lpstr>结论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</dc:creator>
  <cp:lastModifiedBy>wang</cp:lastModifiedBy>
  <cp:revision>812</cp:revision>
  <dcterms:created xsi:type="dcterms:W3CDTF">2013-09-17T06:24:00Z</dcterms:created>
  <dcterms:modified xsi:type="dcterms:W3CDTF">2017-09-21T06:42:29Z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